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75" r:id="rId9"/>
    <p:sldId id="276" r:id="rId10"/>
    <p:sldId id="277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Open Sans" panose="020B0604020202020204" charset="0"/>
      <p:regular r:id="rId24"/>
    </p:embeddedFont>
    <p:embeddedFont>
      <p:font typeface="Times New Roman Bold" panose="020B0604020202020204" charset="0"/>
      <p:regular r:id="rId25"/>
    </p:embeddedFont>
    <p:embeddedFont>
      <p:font typeface="Open Sans Bold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-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8878" y="7772533"/>
            <a:ext cx="7861338" cy="2024294"/>
          </a:xfrm>
          <a:custGeom>
            <a:avLst/>
            <a:gdLst/>
            <a:ahLst/>
            <a:cxnLst/>
            <a:rect l="l" t="t" r="r" b="b"/>
            <a:pathLst>
              <a:path w="7861338" h="2024294">
                <a:moveTo>
                  <a:pt x="0" y="0"/>
                </a:moveTo>
                <a:lnTo>
                  <a:pt x="7861338" y="0"/>
                </a:lnTo>
                <a:lnTo>
                  <a:pt x="7861338" y="2024294"/>
                </a:lnTo>
                <a:lnTo>
                  <a:pt x="0" y="20242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2000" y="2695285"/>
            <a:ext cx="16092455" cy="463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pt-BR" dirty="0"/>
              <a:t> </a:t>
            </a:r>
          </a:p>
          <a:p>
            <a:endParaRPr lang="pt-BR" dirty="0"/>
          </a:p>
          <a:p>
            <a:pPr lvl="0"/>
            <a:r>
              <a:rPr lang="pt-BR" sz="3499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Externo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3499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Legal</a:t>
            </a:r>
            <a:endParaRPr lang="pt-BR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3499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Conformidade </a:t>
            </a: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legal</a:t>
            </a:r>
          </a:p>
          <a:p>
            <a:pPr>
              <a:lnSpc>
                <a:spcPts val="4759"/>
              </a:lnSpc>
            </a:pPr>
            <a:endParaRPr lang="pt-BR" dirty="0" smtClean="0"/>
          </a:p>
          <a:p>
            <a:pPr>
              <a:lnSpc>
                <a:spcPts val="4759"/>
              </a:lnSpc>
            </a:pPr>
            <a:endParaRPr lang="pt-BR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4759"/>
              </a:lnSpc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31319" y="1790700"/>
            <a:ext cx="9425361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Requisitos</a:t>
            </a:r>
            <a:r>
              <a:rPr lang="en-US" sz="5199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5199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Não</a:t>
            </a:r>
            <a:r>
              <a:rPr lang="en-US" sz="5199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5199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Funcionais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231235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17239" y="3093090"/>
            <a:ext cx="10453522" cy="6657993"/>
          </a:xfrm>
          <a:custGeom>
            <a:avLst/>
            <a:gdLst/>
            <a:ahLst/>
            <a:cxnLst/>
            <a:rect l="l" t="t" r="r" b="b"/>
            <a:pathLst>
              <a:path w="10453522" h="6657993">
                <a:moveTo>
                  <a:pt x="0" y="0"/>
                </a:moveTo>
                <a:lnTo>
                  <a:pt x="10453522" y="0"/>
                </a:lnTo>
                <a:lnTo>
                  <a:pt x="10453522" y="6657993"/>
                </a:lnTo>
                <a:lnTo>
                  <a:pt x="0" y="66579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125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79479" y="1889482"/>
            <a:ext cx="772904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 de Sequência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65923" y="3312352"/>
            <a:ext cx="10156154" cy="6558357"/>
          </a:xfrm>
          <a:custGeom>
            <a:avLst/>
            <a:gdLst/>
            <a:ahLst/>
            <a:cxnLst/>
            <a:rect l="l" t="t" r="r" b="b"/>
            <a:pathLst>
              <a:path w="10156154" h="6558357">
                <a:moveTo>
                  <a:pt x="0" y="0"/>
                </a:moveTo>
                <a:lnTo>
                  <a:pt x="10156154" y="0"/>
                </a:lnTo>
                <a:lnTo>
                  <a:pt x="10156154" y="6558357"/>
                </a:lnTo>
                <a:lnTo>
                  <a:pt x="0" y="6558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932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11602" y="2039232"/>
            <a:ext cx="6889998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Cenário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Alternativo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30030" y="4303851"/>
            <a:ext cx="15627939" cy="4629931"/>
          </a:xfrm>
          <a:custGeom>
            <a:avLst/>
            <a:gdLst/>
            <a:ahLst/>
            <a:cxnLst/>
            <a:rect l="l" t="t" r="r" b="b"/>
            <a:pathLst>
              <a:path w="15627939" h="4629931">
                <a:moveTo>
                  <a:pt x="0" y="0"/>
                </a:moveTo>
                <a:lnTo>
                  <a:pt x="15627940" y="0"/>
                </a:lnTo>
                <a:lnTo>
                  <a:pt x="15627940" y="4629931"/>
                </a:lnTo>
                <a:lnTo>
                  <a:pt x="0" y="46299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88409" y="2388649"/>
            <a:ext cx="851118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 de Implantação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25309" y="2925868"/>
            <a:ext cx="9837382" cy="6835643"/>
          </a:xfrm>
          <a:custGeom>
            <a:avLst/>
            <a:gdLst/>
            <a:ahLst/>
            <a:cxnLst/>
            <a:rect l="l" t="t" r="r" b="b"/>
            <a:pathLst>
              <a:path w="9837382" h="6835643">
                <a:moveTo>
                  <a:pt x="0" y="0"/>
                </a:moveTo>
                <a:lnTo>
                  <a:pt x="9837382" y="0"/>
                </a:lnTo>
                <a:lnTo>
                  <a:pt x="9837382" y="6835643"/>
                </a:lnTo>
                <a:lnTo>
                  <a:pt x="0" y="6835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680918" y="1839565"/>
            <a:ext cx="7654082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Pacotes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66553" y="2745423"/>
            <a:ext cx="7851147" cy="7155344"/>
          </a:xfrm>
          <a:custGeom>
            <a:avLst/>
            <a:gdLst/>
            <a:ahLst/>
            <a:cxnLst/>
            <a:rect l="l" t="t" r="r" b="b"/>
            <a:pathLst>
              <a:path w="7851147" h="7155344">
                <a:moveTo>
                  <a:pt x="0" y="0"/>
                </a:moveTo>
                <a:lnTo>
                  <a:pt x="7851147" y="0"/>
                </a:lnTo>
                <a:lnTo>
                  <a:pt x="7851147" y="7155344"/>
                </a:lnTo>
                <a:lnTo>
                  <a:pt x="0" y="7155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44554" y="1664856"/>
            <a:ext cx="859889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 de Componente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28163" y="2903399"/>
            <a:ext cx="8752828" cy="7060881"/>
          </a:xfrm>
          <a:custGeom>
            <a:avLst/>
            <a:gdLst/>
            <a:ahLst/>
            <a:cxnLst/>
            <a:rect l="l" t="t" r="r" b="b"/>
            <a:pathLst>
              <a:path w="8752828" h="7060881">
                <a:moveTo>
                  <a:pt x="0" y="0"/>
                </a:moveTo>
                <a:lnTo>
                  <a:pt x="8752828" y="0"/>
                </a:lnTo>
                <a:lnTo>
                  <a:pt x="8752828" y="7060881"/>
                </a:lnTo>
                <a:lnTo>
                  <a:pt x="0" y="7060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28163" y="1756170"/>
            <a:ext cx="863167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Diagramas de Caso de Uso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60914" y="3742675"/>
            <a:ext cx="9424593" cy="5514828"/>
          </a:xfrm>
          <a:custGeom>
            <a:avLst/>
            <a:gdLst/>
            <a:ahLst/>
            <a:cxnLst/>
            <a:rect l="l" t="t" r="r" b="b"/>
            <a:pathLst>
              <a:path w="9424593" h="5514828">
                <a:moveTo>
                  <a:pt x="0" y="0"/>
                </a:moveTo>
                <a:lnTo>
                  <a:pt x="9424593" y="0"/>
                </a:lnTo>
                <a:lnTo>
                  <a:pt x="9424593" y="5514828"/>
                </a:lnTo>
                <a:lnTo>
                  <a:pt x="0" y="5514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56284" y="1941150"/>
            <a:ext cx="9375432" cy="7732184"/>
          </a:xfrm>
          <a:custGeom>
            <a:avLst/>
            <a:gdLst/>
            <a:ahLst/>
            <a:cxnLst/>
            <a:rect l="l" t="t" r="r" b="b"/>
            <a:pathLst>
              <a:path w="9375432" h="7732184">
                <a:moveTo>
                  <a:pt x="0" y="0"/>
                </a:moveTo>
                <a:lnTo>
                  <a:pt x="9375432" y="0"/>
                </a:lnTo>
                <a:lnTo>
                  <a:pt x="9375432" y="7732184"/>
                </a:lnTo>
                <a:lnTo>
                  <a:pt x="0" y="77321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46408" y="2388206"/>
            <a:ext cx="10995184" cy="6870094"/>
          </a:xfrm>
          <a:custGeom>
            <a:avLst/>
            <a:gdLst/>
            <a:ahLst/>
            <a:cxnLst/>
            <a:rect l="l" t="t" r="r" b="b"/>
            <a:pathLst>
              <a:path w="10995184" h="6870094">
                <a:moveTo>
                  <a:pt x="0" y="0"/>
                </a:moveTo>
                <a:lnTo>
                  <a:pt x="10995184" y="0"/>
                </a:lnTo>
                <a:lnTo>
                  <a:pt x="10995184" y="6870094"/>
                </a:lnTo>
                <a:lnTo>
                  <a:pt x="0" y="6870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95716" y="4378443"/>
            <a:ext cx="7296567" cy="5097320"/>
          </a:xfrm>
          <a:custGeom>
            <a:avLst/>
            <a:gdLst/>
            <a:ahLst/>
            <a:cxnLst/>
            <a:rect l="l" t="t" r="r" b="b"/>
            <a:pathLst>
              <a:path w="7296567" h="5097320">
                <a:moveTo>
                  <a:pt x="0" y="0"/>
                </a:moveTo>
                <a:lnTo>
                  <a:pt x="7296568" y="0"/>
                </a:lnTo>
                <a:lnTo>
                  <a:pt x="7296568" y="5097321"/>
                </a:lnTo>
                <a:lnTo>
                  <a:pt x="0" y="5097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112569" y="2109182"/>
            <a:ext cx="6062861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PsychoMeet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77213" y="1693235"/>
            <a:ext cx="7852510" cy="8210346"/>
          </a:xfrm>
          <a:custGeom>
            <a:avLst/>
            <a:gdLst/>
            <a:ahLst/>
            <a:cxnLst/>
            <a:rect l="l" t="t" r="r" b="b"/>
            <a:pathLst>
              <a:path w="7852510" h="8210346">
                <a:moveTo>
                  <a:pt x="0" y="0"/>
                </a:moveTo>
                <a:lnTo>
                  <a:pt x="7852511" y="0"/>
                </a:lnTo>
                <a:lnTo>
                  <a:pt x="7852511" y="8210346"/>
                </a:lnTo>
                <a:lnTo>
                  <a:pt x="0" y="8210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43583" y="5143500"/>
            <a:ext cx="4000834" cy="3331604"/>
          </a:xfrm>
          <a:custGeom>
            <a:avLst/>
            <a:gdLst/>
            <a:ahLst/>
            <a:cxnLst/>
            <a:rect l="l" t="t" r="r" b="b"/>
            <a:pathLst>
              <a:path w="4000834" h="3331604">
                <a:moveTo>
                  <a:pt x="0" y="0"/>
                </a:moveTo>
                <a:lnTo>
                  <a:pt x="4000834" y="0"/>
                </a:lnTo>
                <a:lnTo>
                  <a:pt x="4000834" y="3331604"/>
                </a:lnTo>
                <a:lnTo>
                  <a:pt x="0" y="33316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728470" y="2837900"/>
            <a:ext cx="508253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Demonstração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11488" y="2837900"/>
            <a:ext cx="7013912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Considerações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Finais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62043" y="4429985"/>
            <a:ext cx="15363914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projeto oferece uma solução inovadora para ampliar o acesso a serviços psicológicos no Brasil, conectando pacientes e profissionais de forma acessível e eficiente. Com módulos bem estruturados e foco na democratização da saúde mental, o sistema promove o bem-estar da comunidade. Ao alcançar seus objetivos, o sistema não apenas facilitará o atendimento psicológico, mas também contribuirá para uma sociedade mais saudável e consciente da importância da saúde mental.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626051" y="7391702"/>
            <a:ext cx="2214782" cy="2226929"/>
          </a:xfrm>
          <a:custGeom>
            <a:avLst/>
            <a:gdLst/>
            <a:ahLst/>
            <a:cxnLst/>
            <a:rect l="l" t="t" r="r" b="b"/>
            <a:pathLst>
              <a:path w="2214782" h="2226929">
                <a:moveTo>
                  <a:pt x="0" y="0"/>
                </a:moveTo>
                <a:lnTo>
                  <a:pt x="2214782" y="0"/>
                </a:lnTo>
                <a:lnTo>
                  <a:pt x="2214782" y="2226929"/>
                </a:lnTo>
                <a:lnTo>
                  <a:pt x="0" y="22269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23666" y="4907280"/>
            <a:ext cx="16935634" cy="3741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conscientização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sobre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saúde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mental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está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crescendo, mas 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acesso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serviços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ainda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enfrenta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desafios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altos custos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dificuldade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encontrar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profissional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certo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Nosso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visa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superar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essas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barreiras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conectando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pacientes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psicólogos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forma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direta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eficiente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Reduzimos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custos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simplificamos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busca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ajuda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promovendo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bem-estar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emocional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contribuindo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uma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sociedade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saudável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resiliente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152725" y="2388649"/>
            <a:ext cx="1198255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Contextualização e Problematização</a:t>
            </a:r>
          </a:p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endParaRPr lang="en-US" sz="51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39489" y="7689818"/>
            <a:ext cx="2265553" cy="1874230"/>
          </a:xfrm>
          <a:custGeom>
            <a:avLst/>
            <a:gdLst/>
            <a:ahLst/>
            <a:cxnLst/>
            <a:rect l="l" t="t" r="r" b="b"/>
            <a:pathLst>
              <a:path w="2265553" h="1874230">
                <a:moveTo>
                  <a:pt x="0" y="0"/>
                </a:moveTo>
                <a:lnTo>
                  <a:pt x="2265553" y="0"/>
                </a:lnTo>
                <a:lnTo>
                  <a:pt x="2265553" y="1874231"/>
                </a:lnTo>
                <a:lnTo>
                  <a:pt x="0" y="18742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659313" y="2923318"/>
            <a:ext cx="6969373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Objetivos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Gerais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24052" y="4585857"/>
            <a:ext cx="10439896" cy="375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Democratização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acesso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tratamentos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psicológicos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</a:p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Oferecimento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equitativo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inclusivo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serviços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</a:p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Promoção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bem-estar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emocional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psicológico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</a:p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Redução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custos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elevados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das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consultas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</a:p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Transformação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serviço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privilégio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prioridade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26781" y="5723791"/>
            <a:ext cx="2349177" cy="4114800"/>
          </a:xfrm>
          <a:custGeom>
            <a:avLst/>
            <a:gdLst/>
            <a:ahLst/>
            <a:cxnLst/>
            <a:rect l="l" t="t" r="r" b="b"/>
            <a:pathLst>
              <a:path w="2349177" h="4114800">
                <a:moveTo>
                  <a:pt x="0" y="0"/>
                </a:moveTo>
                <a:lnTo>
                  <a:pt x="2349176" y="0"/>
                </a:lnTo>
                <a:lnTo>
                  <a:pt x="23491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48200" y="2933700"/>
            <a:ext cx="877823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Objetivos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Específicos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924052" y="4585857"/>
            <a:ext cx="9634538" cy="252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•Promover a conscientização sobre a saúde mental;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•Fornecer suporte emocional imediato; 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•Encaminhamento para serviços adicionais. </a:t>
            </a:r>
          </a:p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endParaRPr lang="en-US" sz="34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97772" y="4066319"/>
            <a:ext cx="16092455" cy="4960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projeto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oferece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uma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solução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abrangente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desafios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acesso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serviços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psicológicos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facilitando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busca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profissionais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qualificados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permitindo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agendamentos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acessíveis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conectando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pacientes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psicólogos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todo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Brasil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Com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isso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reduzimos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barreiras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financeiras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geográficas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promovendo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uma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significativa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melhoria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qualidade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dos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pacientes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facilitando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trabalho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dos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psicólogos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just">
              <a:lnSpc>
                <a:spcPts val="4899"/>
              </a:lnSpc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4759"/>
              </a:lnSpc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163933" y="7366923"/>
            <a:ext cx="2798719" cy="1891377"/>
          </a:xfrm>
          <a:custGeom>
            <a:avLst/>
            <a:gdLst/>
            <a:ahLst/>
            <a:cxnLst/>
            <a:rect l="l" t="t" r="r" b="b"/>
            <a:pathLst>
              <a:path w="2798719" h="1891377">
                <a:moveTo>
                  <a:pt x="0" y="0"/>
                </a:moveTo>
                <a:lnTo>
                  <a:pt x="2798720" y="0"/>
                </a:lnTo>
                <a:lnTo>
                  <a:pt x="2798720" y="1891377"/>
                </a:lnTo>
                <a:lnTo>
                  <a:pt x="0" y="18913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838" b="-2542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904880" y="2281949"/>
            <a:ext cx="4478238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Justificativa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2000" y="3771900"/>
            <a:ext cx="16092455" cy="801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pt-BR" sz="3499" b="1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Módulo Gerência conta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Realizar cadastro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Editar </a:t>
            </a: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perfil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Escolher </a:t>
            </a:r>
            <a:r>
              <a:rPr lang="pt-BR" sz="3499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filtro</a:t>
            </a:r>
          </a:p>
          <a:p>
            <a:pPr>
              <a:lnSpc>
                <a:spcPts val="4759"/>
              </a:lnSpc>
            </a:pPr>
            <a:endParaRPr lang="pt-BR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lnSpc>
                <a:spcPts val="4759"/>
              </a:lnSpc>
            </a:pPr>
            <a:r>
              <a:rPr lang="pt-BR" sz="3499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Módulo </a:t>
            </a:r>
            <a:r>
              <a:rPr lang="pt-BR" sz="3499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busca de profissionais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Buscar </a:t>
            </a: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profissionais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Visualizar perfil dos </a:t>
            </a: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psicólogos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Adicionar psicólogo a lista de </a:t>
            </a: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favoritos</a:t>
            </a:r>
          </a:p>
          <a:p>
            <a:pPr>
              <a:lnSpc>
                <a:spcPts val="4759"/>
              </a:lnSpc>
            </a:pPr>
            <a:endParaRPr lang="pt-BR" dirty="0" smtClean="0"/>
          </a:p>
          <a:p>
            <a:pPr>
              <a:lnSpc>
                <a:spcPts val="4759"/>
              </a:lnSpc>
            </a:pPr>
            <a:endParaRPr lang="pt-BR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4759"/>
              </a:lnSpc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05039" y="2476500"/>
            <a:ext cx="787792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Requisitos</a:t>
            </a:r>
            <a:r>
              <a:rPr lang="en-US" sz="5199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5199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Funcionais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588270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2000" y="3001364"/>
            <a:ext cx="16092455" cy="9233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pt-BR" sz="3499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Módulo </a:t>
            </a:r>
            <a:r>
              <a:rPr lang="pt-BR" sz="3499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Gerência da </a:t>
            </a:r>
            <a:r>
              <a:rPr lang="pt-BR" sz="3499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consulta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Visualizar disponibilidade dos </a:t>
            </a: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psicólogos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Marcar </a:t>
            </a: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consulta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Remarcar </a:t>
            </a: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consulta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Desmarcar </a:t>
            </a: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consulta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Informar disponibilidade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Aceitar e recusar </a:t>
            </a:r>
            <a:r>
              <a:rPr lang="pt-BR" sz="3499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consultas</a:t>
            </a:r>
          </a:p>
          <a:p>
            <a:pPr>
              <a:lnSpc>
                <a:spcPts val="4759"/>
              </a:lnSpc>
            </a:pPr>
            <a:endParaRPr lang="pt-BR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lnSpc>
                <a:spcPts val="4759"/>
              </a:lnSpc>
            </a:pPr>
            <a:r>
              <a:rPr lang="pt-BR" sz="3499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Módulo </a:t>
            </a:r>
            <a:r>
              <a:rPr lang="pt-BR" sz="3499" b="1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Pós-consulta </a:t>
            </a:r>
            <a:endParaRPr lang="pt-BR" sz="3499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Fornecer feedbacks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Acessar histórico de consultas</a:t>
            </a:r>
          </a:p>
          <a:p>
            <a:pPr>
              <a:lnSpc>
                <a:spcPts val="4759"/>
              </a:lnSpc>
            </a:pPr>
            <a:endParaRPr lang="pt-BR" dirty="0" smtClean="0"/>
          </a:p>
          <a:p>
            <a:pPr>
              <a:lnSpc>
                <a:spcPts val="4759"/>
              </a:lnSpc>
            </a:pPr>
            <a:endParaRPr lang="pt-BR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4759"/>
              </a:lnSpc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05039" y="1866900"/>
            <a:ext cx="787792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Requisitos</a:t>
            </a:r>
            <a:r>
              <a:rPr lang="en-US" sz="5199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5199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Funcionais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442418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2000" y="2695285"/>
            <a:ext cx="16092455" cy="8600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pt-BR" sz="3499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Produto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499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Usabilidade</a:t>
            </a:r>
            <a:endParaRPr lang="pt-BR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499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Interface do Usuário Amigável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499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Eficiência</a:t>
            </a:r>
            <a:endParaRPr lang="pt-BR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499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Desempenho </a:t>
            </a: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rápido</a:t>
            </a:r>
          </a:p>
          <a:p>
            <a:r>
              <a:rPr lang="pt-BR" b="1" dirty="0"/>
              <a:t> </a:t>
            </a:r>
            <a:endParaRPr lang="pt-BR" dirty="0"/>
          </a:p>
          <a:p>
            <a:r>
              <a:rPr lang="pt-BR" dirty="0"/>
              <a:t> </a:t>
            </a:r>
          </a:p>
          <a:p>
            <a:pPr lvl="0"/>
            <a:r>
              <a:rPr lang="pt-BR" sz="3499" b="1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Organizacional</a:t>
            </a:r>
            <a:endParaRPr lang="pt-BR" b="1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499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Entrega</a:t>
            </a:r>
            <a:endParaRPr lang="pt-BR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499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Datas </a:t>
            </a: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de </a:t>
            </a:r>
            <a:r>
              <a:rPr lang="pt-BR" sz="3499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entrega</a:t>
            </a:r>
            <a:endParaRPr lang="pt-BR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499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Implementação</a:t>
            </a:r>
            <a:endParaRPr lang="pt-BR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499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Linguagens </a:t>
            </a: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de </a:t>
            </a:r>
            <a:r>
              <a:rPr lang="pt-BR" sz="3499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programação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Ferramentas </a:t>
            </a:r>
            <a:r>
              <a:rPr lang="pt-BR" sz="3499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case </a:t>
            </a:r>
            <a:endParaRPr lang="pt-BR" dirty="0" smtClean="0"/>
          </a:p>
          <a:p>
            <a:pPr>
              <a:lnSpc>
                <a:spcPts val="4759"/>
              </a:lnSpc>
            </a:pPr>
            <a:endParaRPr lang="pt-BR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4759"/>
              </a:lnSpc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31319" y="1790700"/>
            <a:ext cx="9425361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Requisitos</a:t>
            </a:r>
            <a:r>
              <a:rPr lang="en-US" sz="5199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5199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Não</a:t>
            </a:r>
            <a:r>
              <a:rPr lang="en-US" sz="5199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5199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Funcionais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295494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370</Words>
  <Application>Microsoft Office PowerPoint</Application>
  <PresentationFormat>Personalizar</PresentationFormat>
  <Paragraphs>74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9" baseType="lpstr">
      <vt:lpstr>Times New Roman</vt:lpstr>
      <vt:lpstr>Open Sans</vt:lpstr>
      <vt:lpstr>Arial</vt:lpstr>
      <vt:lpstr>Times New Roman Bold</vt:lpstr>
      <vt:lpstr>Open Sans Bold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PsychoMeet</dc:title>
  <cp:lastModifiedBy>ALUNOS</cp:lastModifiedBy>
  <cp:revision>4</cp:revision>
  <dcterms:created xsi:type="dcterms:W3CDTF">2006-08-16T00:00:00Z</dcterms:created>
  <dcterms:modified xsi:type="dcterms:W3CDTF">2024-10-01T23:19:43Z</dcterms:modified>
  <dc:identifier>DAGRD-W_nB4</dc:identifier>
</cp:coreProperties>
</file>